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7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2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" y="0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2AECC68-15F9-4DEC-A035-5FB5E9704C2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TEN STEPS OF BFHI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CF8D22A-4D04-4E5A-9C0F-484038A8769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0137" y="1600200"/>
            <a:ext cx="540372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151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58D7FE-DD3C-451F-B58F-AF02C13FDC7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TEN STEPS OF BFHI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35167EB-5125-475A-BCED-4B4868CF1BA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357" y="1600200"/>
            <a:ext cx="5407286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599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B95DA94-69A7-4D1A-9C23-F944550C5C6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TEN STEPS OF BFHI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185BDA8-F6E0-44DC-BEA9-430C0BA2A38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71322" y="1600200"/>
            <a:ext cx="540135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37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8A92673-90B5-48C5-BFFC-30448BAF13D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TEN STEPS OF BFHI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479794F-E705-4CDA-A8E8-EE1CE301D63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7072" y="1600200"/>
            <a:ext cx="4969855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44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169C8B7-7858-485A-8CF9-1A0DAE92E42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TEN STEPS OF BFHI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7B154EA-F3C1-4E75-89F2-A7CC4929A9A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0237" y="1600994"/>
            <a:ext cx="5343525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1647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DEB06E1-4C10-42A1-9702-4B617DFD2D2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TEN STEPS OF BFHI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AA5306-39F8-42D4-AA40-FA7FA66EFDB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5844" y="1600200"/>
            <a:ext cx="529231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5634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C81F15F-1F8F-431B-A8A3-F0F196083F9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3446"/>
            <a:ext cx="91440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TEN STEPS OF BFHI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94E0B7B-19E6-40F7-86DD-54E0E88869C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600200"/>
            <a:ext cx="60960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25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C81F15F-1F8F-431B-A8A3-F0F196083F9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3446"/>
            <a:ext cx="9144000" cy="662354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Khyber Pakhtunkhwa Protection of Breast-Feeding and Child Nutrition Act, 2015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E1BFAA3-21A3-45D7-BAF3-3AE40EF2AD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395684"/>
              </p:ext>
            </p:extLst>
          </p:nvPr>
        </p:nvGraphicFramePr>
        <p:xfrm>
          <a:off x="0" y="685800"/>
          <a:ext cx="9144000" cy="61837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3469">
                  <a:extLst>
                    <a:ext uri="{9D8B030D-6E8A-4147-A177-3AD203B41FA5}">
                      <a16:colId xmlns:a16="http://schemas.microsoft.com/office/drawing/2014/main" val="87908520"/>
                    </a:ext>
                  </a:extLst>
                </a:gridCol>
                <a:gridCol w="4048788">
                  <a:extLst>
                    <a:ext uri="{9D8B030D-6E8A-4147-A177-3AD203B41FA5}">
                      <a16:colId xmlns:a16="http://schemas.microsoft.com/office/drawing/2014/main" val="1635789528"/>
                    </a:ext>
                  </a:extLst>
                </a:gridCol>
                <a:gridCol w="3251743">
                  <a:extLst>
                    <a:ext uri="{9D8B030D-6E8A-4147-A177-3AD203B41FA5}">
                      <a16:colId xmlns:a16="http://schemas.microsoft.com/office/drawing/2014/main" val="1377430213"/>
                    </a:ext>
                  </a:extLst>
                </a:gridCol>
              </a:tblGrid>
              <a:tr h="3555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Body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Composition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Key Functions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8192343"/>
                  </a:ext>
                </a:extLst>
              </a:tr>
              <a:tr h="309312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Khyber Pakhtunkhwa Infant Feeding Board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</a:rPr>
                        <a:t>Minister for Health (Chairman)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</a:rPr>
                        <a:t>Representatives from: Health, Home Depts, Pakistan Paedriatic Association, Khyber Medical University, Provincial Health Services Academy, Food Safety Authority, Infant Food Industry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 dirty="0">
                          <a:effectLst/>
                        </a:rPr>
                        <a:t>Govt-nominated experts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600">
                          <a:effectLst/>
                        </a:rPr>
                        <a:t>Receive and act on violation reports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600">
                          <a:effectLst/>
                        </a:rPr>
                        <a:t>Educate and train health workers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600">
                          <a:effectLst/>
                        </a:rPr>
                        <a:t>Advise govt on breastfeeding and child nutrition policies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1569765"/>
                  </a:ext>
                </a:extLst>
              </a:tr>
              <a:tr h="273506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District Infant Feeding Committee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>
                          <a:effectLst/>
                        </a:rPr>
                        <a:t>District Nazim (Chairman)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>
                          <a:effectLst/>
                        </a:rPr>
                        <a:t>Deputy Commissioner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>
                          <a:effectLst/>
                        </a:rPr>
                        <a:t>DHO (Secretary)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>
                          <a:effectLst/>
                        </a:rPr>
                        <a:t>Female Council Members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>
                          <a:effectLst/>
                        </a:rPr>
                        <a:t>Religious Leader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>
                          <a:effectLst/>
                        </a:rPr>
                        <a:t>Public Health Coordinator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600">
                          <a:effectLst/>
                        </a:rPr>
                        <a:t>NGO reps and Social Workers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600" dirty="0">
                          <a:effectLst/>
                        </a:rPr>
                        <a:t>Promote breastfeeding in communities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600" dirty="0">
                          <a:effectLst/>
                        </a:rPr>
                        <a:t>Train health workers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600" dirty="0">
                          <a:effectLst/>
                        </a:rPr>
                        <a:t>Report violations to the Board</a:t>
                      </a:r>
                    </a:p>
                    <a:p>
                      <a:pPr marL="342900" marR="0" lvl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"/>
                      </a:pPr>
                      <a:r>
                        <a:rPr lang="en-US" sz="1600" dirty="0">
                          <a:effectLst/>
                        </a:rPr>
                        <a:t>Perform additional duties from the Board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3548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685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C81F15F-1F8F-431B-A8A3-F0F196083F9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23446"/>
            <a:ext cx="9144000" cy="662354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2400" b="1" dirty="0">
                <a:solidFill>
                  <a:schemeClr val="bg1"/>
                </a:solidFill>
              </a:rPr>
              <a:t>Prohibited Practices under the Infant Feeding Act</a:t>
            </a:r>
            <a:endParaRPr lang="en-US" sz="2400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8E906B6-FB56-43D7-930D-02837127F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72674"/>
              </p:ext>
            </p:extLst>
          </p:nvPr>
        </p:nvGraphicFramePr>
        <p:xfrm>
          <a:off x="0" y="685800"/>
          <a:ext cx="9143999" cy="61723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3312574867"/>
                    </a:ext>
                  </a:extLst>
                </a:gridCol>
                <a:gridCol w="6476999">
                  <a:extLst>
                    <a:ext uri="{9D8B030D-6E8A-4147-A177-3AD203B41FA5}">
                      <a16:colId xmlns:a16="http://schemas.microsoft.com/office/drawing/2014/main" val="876267926"/>
                    </a:ext>
                  </a:extLst>
                </a:gridCol>
              </a:tblGrid>
              <a:tr h="7685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Category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Prohibited Practice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extLst>
                  <a:ext uri="{0D108BD9-81ED-4DB2-BD59-A6C34878D82A}">
                    <a16:rowId xmlns:a16="http://schemas.microsoft.com/office/drawing/2014/main" val="3498199218"/>
                  </a:ext>
                </a:extLst>
              </a:tr>
              <a:tr h="7685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Promotion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 advertising or promotional activities unless allowed by the Act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extLst>
                  <a:ext uri="{0D108BD9-81ED-4DB2-BD59-A6C34878D82A}">
                    <a16:rowId xmlns:a16="http://schemas.microsoft.com/office/drawing/2014/main" val="3685239786"/>
                  </a:ext>
                </a:extLst>
              </a:tr>
              <a:tr h="7685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Misleading Claims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Cannot claim products are equal to or better than mother’s milk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extLst>
                  <a:ext uri="{0D108BD9-81ED-4DB2-BD59-A6C34878D82A}">
                    <a16:rowId xmlns:a16="http://schemas.microsoft.com/office/drawing/2014/main" val="3059395851"/>
                  </a:ext>
                </a:extLst>
              </a:tr>
              <a:tr h="7685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Gifts &amp; Incentives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 benefits to health workers, families, or board/committee members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extLst>
                  <a:ext uri="{0D108BD9-81ED-4DB2-BD59-A6C34878D82A}">
                    <a16:rowId xmlns:a16="http://schemas.microsoft.com/office/drawing/2014/main" val="1580017384"/>
                  </a:ext>
                </a:extLst>
              </a:tr>
              <a:tr h="7685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Donations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No donations of products/services to health facilities or associations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extLst>
                  <a:ext uri="{0D108BD9-81ED-4DB2-BD59-A6C34878D82A}">
                    <a16:rowId xmlns:a16="http://schemas.microsoft.com/office/drawing/2014/main" val="1869172966"/>
                  </a:ext>
                </a:extLst>
              </a:tr>
              <a:tr h="7685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Instruction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Only independent health workers can advise on product use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extLst>
                  <a:ext uri="{0D108BD9-81ED-4DB2-BD59-A6C34878D82A}">
                    <a16:rowId xmlns:a16="http://schemas.microsoft.com/office/drawing/2014/main" val="232004109"/>
                  </a:ext>
                </a:extLst>
              </a:tr>
              <a:tr h="7685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Healthcare Facility Access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Manufacturers/distributors may not interact with the public in health facilities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extLst>
                  <a:ext uri="{0D108BD9-81ED-4DB2-BD59-A6C34878D82A}">
                    <a16:rowId xmlns:a16="http://schemas.microsoft.com/office/drawing/2014/main" val="999346455"/>
                  </a:ext>
                </a:extLst>
              </a:tr>
              <a:tr h="76859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Educational Material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Only factual, approved material allowed; no public distribution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402" marR="52402" marT="0" marB="0" anchor="ctr"/>
                </a:tc>
                <a:extLst>
                  <a:ext uri="{0D108BD9-81ED-4DB2-BD59-A6C34878D82A}">
                    <a16:rowId xmlns:a16="http://schemas.microsoft.com/office/drawing/2014/main" val="2344655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724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Session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Infant </a:t>
            </a: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&amp; Young Child feeding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Baby Friendly Hospital Initiative (BFHI)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494372-48B4-4DDD-8D24-701592B55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3731"/>
            <a:ext cx="9144000" cy="5794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Objectives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ED5765-6D16-4043-81E1-F9CE45621C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6368" y="838200"/>
            <a:ext cx="9276735" cy="274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EA1F84-48E2-4B5F-920C-C110186D4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3717086"/>
            <a:ext cx="3505200" cy="2314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dirty="0">
                <a:solidFill>
                  <a:schemeClr val="bg1"/>
                </a:solidFill>
              </a:rPr>
              <a:t>WHO &amp; UNICEF Recommendations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7C4757-5B8A-4E56-8B0D-D661B6D32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376" y="1066800"/>
            <a:ext cx="6281853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chemeClr val="bg1"/>
                </a:solidFill>
              </a:rPr>
              <a:t>WHO &amp; UNICEF Global Strategy Goal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B783EF-EE22-497C-A019-251617436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244" y="1371600"/>
            <a:ext cx="7440800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04800"/>
            <a:ext cx="8382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Baby Friendly Hospital Initiative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58CB1B-7CAD-44A2-A20C-C6A938766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05322"/>
            <a:ext cx="8534400" cy="4056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52400"/>
            <a:ext cx="81534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TEN STEPS OF BFHI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595ABE-6F24-47F7-8D9E-CD90AAF1D58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900" y="1524000"/>
            <a:ext cx="61722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1B19C53-202D-4B93-8DDA-6643C4EADE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152400"/>
            <a:ext cx="7924800" cy="1265238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TEN STEPS OF BFHI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E66355E-25BB-457F-BADD-BE22EF99CCA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266" y="1600200"/>
            <a:ext cx="5041468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458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2D95A02-829A-46A4-803F-44CC8C14F16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TEN STEPS OF BFHI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CF064C-D2D0-4174-B05C-FB13B29797B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47856" y="1600200"/>
            <a:ext cx="5248288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939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296</Words>
  <Application>Microsoft Office PowerPoint</Application>
  <PresentationFormat>On-screen Show (4:3)</PresentationFormat>
  <Paragraphs>73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TEN STEPS OF BFHI</vt:lpstr>
      <vt:lpstr>TEN STEPS OF BFHI</vt:lpstr>
      <vt:lpstr>TEN STEPS OF BFHI</vt:lpstr>
      <vt:lpstr>TEN STEPS OF BFHI</vt:lpstr>
      <vt:lpstr>TEN STEPS OF BFHI</vt:lpstr>
      <vt:lpstr>TEN STEPS OF BFHI</vt:lpstr>
      <vt:lpstr>TEN STEPS OF BFHI</vt:lpstr>
      <vt:lpstr>TEN STEPS OF BFHI</vt:lpstr>
      <vt:lpstr>TEN STEPS OF BFHI</vt:lpstr>
      <vt:lpstr>Khyber Pakhtunkhwa Protection of Breast-Feeding and Child Nutrition Act, 2015</vt:lpstr>
      <vt:lpstr>Prohibited Practices under the Infant Feeding 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Maternal Nutrition Strategy</dc:title>
  <dc:creator>Mak Printing Solution</dc:creator>
  <cp:lastModifiedBy>DELL</cp:lastModifiedBy>
  <cp:revision>27</cp:revision>
  <dcterms:created xsi:type="dcterms:W3CDTF">2006-08-16T00:00:00Z</dcterms:created>
  <dcterms:modified xsi:type="dcterms:W3CDTF">2025-07-02T07:52:55Z</dcterms:modified>
</cp:coreProperties>
</file>